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0" r:id="rId4"/>
    <p:sldId id="258" r:id="rId5"/>
    <p:sldId id="262" r:id="rId6"/>
    <p:sldId id="264" r:id="rId7"/>
    <p:sldId id="265" r:id="rId8"/>
    <p:sldId id="266" r:id="rId9"/>
    <p:sldId id="259" r:id="rId10"/>
    <p:sldId id="269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31D83-90D3-484D-BF7C-298AE70F1CF9}" type="datetimeFigureOut">
              <a:rPr lang="en-US" smtClean="0"/>
              <a:pPr/>
              <a:t>4/29/2009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C1BC0B-7C56-423D-8E03-45F7D0BEBF6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1BC0B-7C56-423D-8E03-45F7D0BEBF68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 smtClean="0"/>
              <a:t>4/29/2009</a:t>
            </a: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Chris Shuster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294D06-8280-4B46-9EFD-DAB92893A4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4/29/2009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Chris Shuster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294D06-8280-4B46-9EFD-DAB92893A4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4/29/2009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Chris Shuster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294D06-8280-4B46-9EFD-DAB92893A4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4/29/2009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Chris Shuster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294D06-8280-4B46-9EFD-DAB92893A4F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4/29/2009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Chris Shuster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294D06-8280-4B46-9EFD-DAB92893A4F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4/29/2009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Chris Shuster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294D06-8280-4B46-9EFD-DAB92893A4F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4/29/2009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Chris Shuster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294D06-8280-4B46-9EFD-DAB92893A4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4/29/2009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Chris Shuster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294D06-8280-4B46-9EFD-DAB92893A4F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4/29/2009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Chris Shuster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294D06-8280-4B46-9EFD-DAB92893A4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dirty="0" smtClean="0"/>
              <a:t>4/29/2009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Chris Shuster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294D06-8280-4B46-9EFD-DAB92893A4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 smtClean="0"/>
              <a:t>4/29/2009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 smtClean="0"/>
              <a:t>Chris Shuster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294D06-8280-4B46-9EFD-DAB92893A4F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 smtClean="0"/>
              <a:t>4/29/2009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 smtClean="0"/>
              <a:t>Chris Shuster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2294D06-8280-4B46-9EFD-DAB92893A4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tomcat.apache.org/connectors-doc/reference/apache.html" TargetMode="External"/><Relationship Id="rId2" Type="http://schemas.openxmlformats.org/officeDocument/2006/relationships/hyperlink" Target="http://tomcat.apache.org/connectors-doc/webserver_howto/apache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jboss.org/community/docs/DOC-12525" TargetMode="External"/><Relationship Id="rId4" Type="http://schemas.openxmlformats.org/officeDocument/2006/relationships/hyperlink" Target="http://www.jboss.org/community/docs/DOC-10749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Application Server Clustering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Chris Shuster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4/29/2009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94D06-8280-4B46-9EFD-DAB92893A4F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Chris Shuster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Mitigation</a:t>
            </a:r>
          </a:p>
          <a:p>
            <a:pPr lvl="1"/>
            <a:r>
              <a:rPr lang="en-US" dirty="0" smtClean="0"/>
              <a:t>Utilize multiple directors (load balancers).</a:t>
            </a:r>
          </a:p>
          <a:p>
            <a:pPr lvl="2"/>
            <a:r>
              <a:rPr lang="en-US" dirty="0" smtClean="0"/>
              <a:t>Cluster and/or failover the directors using LVS or other conventional techniques.</a:t>
            </a:r>
          </a:p>
          <a:p>
            <a:pPr lvl="2"/>
            <a:r>
              <a:rPr lang="en-US" dirty="0" smtClean="0"/>
              <a:t>Additional work is required to support session replication among directors.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4/29/2009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Chris Shuster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94D06-8280-4B46-9EFD-DAB92893A4FD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 </a:t>
            </a:r>
            <a:r>
              <a:rPr lang="en-US" sz="1600" dirty="0" smtClean="0"/>
              <a:t>(cont)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methods of providing load balancing.</a:t>
            </a:r>
          </a:p>
          <a:p>
            <a:pPr lvl="1"/>
            <a:r>
              <a:rPr lang="en-US" dirty="0" smtClean="0"/>
              <a:t>Apache with mod_proxy.</a:t>
            </a:r>
          </a:p>
          <a:p>
            <a:pPr lvl="1"/>
            <a:r>
              <a:rPr lang="en-US" dirty="0" smtClean="0"/>
              <a:t>Hardware load balancers.</a:t>
            </a:r>
          </a:p>
          <a:p>
            <a:r>
              <a:rPr lang="en-US" dirty="0" smtClean="0"/>
              <a:t>Client side interceptor architecture.</a:t>
            </a:r>
          </a:p>
          <a:p>
            <a:r>
              <a:rPr lang="en-US" dirty="0" smtClean="0"/>
              <a:t>Director clustering methodologies.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Research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4/29/2009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94D06-8280-4B46-9EFD-DAB92893A4FD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Chris Shuster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Apache Tomcat Connector</a:t>
            </a:r>
          </a:p>
          <a:p>
            <a:pPr lvl="1"/>
            <a:r>
              <a:rPr lang="en-US" sz="2000" dirty="0" smtClean="0"/>
              <a:t>Web Server How To</a:t>
            </a:r>
          </a:p>
          <a:p>
            <a:pPr lvl="2"/>
            <a:r>
              <a:rPr lang="en-US" sz="1600" dirty="0" smtClean="0">
                <a:hlinkClick r:id="rId2"/>
              </a:rPr>
              <a:t>http://tomcat.apache.org/connectors-doc/webserver_howto/apache.html</a:t>
            </a:r>
            <a:endParaRPr lang="en-US" sz="1600" dirty="0" smtClean="0"/>
          </a:p>
          <a:p>
            <a:pPr lvl="1"/>
            <a:r>
              <a:rPr lang="en-US" sz="1800" dirty="0" smtClean="0"/>
              <a:t>Reference Guide</a:t>
            </a:r>
          </a:p>
          <a:p>
            <a:pPr lvl="2"/>
            <a:r>
              <a:rPr lang="en-US" sz="1600" dirty="0" smtClean="0">
                <a:hlinkClick r:id="rId3"/>
              </a:rPr>
              <a:t>http://tomcat.apache.org/connectors-doc/reference/apache.html</a:t>
            </a:r>
            <a:endParaRPr lang="en-US" sz="1600" dirty="0" smtClean="0"/>
          </a:p>
          <a:p>
            <a:r>
              <a:rPr lang="en-US" dirty="0" smtClean="0"/>
              <a:t>JBoss</a:t>
            </a:r>
          </a:p>
          <a:p>
            <a:pPr lvl="1"/>
            <a:r>
              <a:rPr lang="en-US" sz="2000" dirty="0" smtClean="0"/>
              <a:t>JBoss AS 5 - Clustering Guide</a:t>
            </a:r>
          </a:p>
          <a:p>
            <a:pPr lvl="1"/>
            <a:r>
              <a:rPr lang="en-US" sz="2000" dirty="0" smtClean="0"/>
              <a:t>JBoss AS 5 - Installation And Getting Started Guide</a:t>
            </a:r>
          </a:p>
          <a:p>
            <a:pPr lvl="1"/>
            <a:r>
              <a:rPr lang="en-US" sz="2000" dirty="0" smtClean="0"/>
              <a:t>JBoss Run Parameters</a:t>
            </a:r>
          </a:p>
          <a:p>
            <a:pPr lvl="2"/>
            <a:r>
              <a:rPr lang="en-US" sz="1600" dirty="0" smtClean="0">
                <a:hlinkClick r:id="rId4"/>
              </a:rPr>
              <a:t>http://www.jboss.org/community/docs/DOC-10749</a:t>
            </a:r>
            <a:endParaRPr lang="en-US" sz="1600" dirty="0" smtClean="0"/>
          </a:p>
          <a:p>
            <a:pPr lvl="1"/>
            <a:r>
              <a:rPr lang="en-US" sz="2000" dirty="0" smtClean="0"/>
              <a:t>Using Mod_jk 1.2 With JBoss</a:t>
            </a:r>
          </a:p>
          <a:p>
            <a:pPr lvl="2"/>
            <a:r>
              <a:rPr lang="en-US" sz="1600" dirty="0" smtClean="0">
                <a:hlinkClick r:id="rId5"/>
              </a:rPr>
              <a:t>http://www.jboss.org/community/docs/DOC-12525</a:t>
            </a:r>
            <a:endParaRPr lang="en-US" sz="1600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4/29/2009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Chris Shuster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94D06-8280-4B46-9EFD-DAB92893A4FD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 Servers</a:t>
            </a:r>
          </a:p>
          <a:p>
            <a:pPr lvl="1"/>
            <a:r>
              <a:rPr lang="en-US" dirty="0" smtClean="0"/>
              <a:t>Backend processing platform.</a:t>
            </a:r>
          </a:p>
          <a:p>
            <a:pPr lvl="1"/>
            <a:r>
              <a:rPr lang="en-US" dirty="0" smtClean="0"/>
              <a:t>Multiple platforms, operating system and architecture.</a:t>
            </a:r>
          </a:p>
          <a:p>
            <a:pPr lvl="1"/>
            <a:r>
              <a:rPr lang="en-US" dirty="0" smtClean="0"/>
              <a:t>Multiple programming languages, Java, C++, etc.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4/29/2009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94D06-8280-4B46-9EFD-DAB92893A4F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Chris Shuster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Two primary service architectures for clustering.</a:t>
            </a:r>
          </a:p>
          <a:p>
            <a:pPr lvl="2"/>
            <a:r>
              <a:rPr lang="en-US" dirty="0" smtClean="0"/>
              <a:t>Client Side Interceptor Architecture</a:t>
            </a:r>
          </a:p>
          <a:p>
            <a:pPr lvl="3"/>
            <a:r>
              <a:rPr lang="en-US" dirty="0" smtClean="0"/>
              <a:t>EJB, JNDI, RMI</a:t>
            </a:r>
          </a:p>
          <a:p>
            <a:pPr lvl="2"/>
            <a:r>
              <a:rPr lang="en-US" dirty="0" smtClean="0"/>
              <a:t>Server Side Load Balancing Architecture</a:t>
            </a:r>
          </a:p>
          <a:p>
            <a:pPr lvl="3"/>
            <a:r>
              <a:rPr lang="en-US" dirty="0" smtClean="0"/>
              <a:t>HTTP Requests (Servlets, JSP)</a:t>
            </a:r>
          </a:p>
          <a:p>
            <a:r>
              <a:rPr lang="en-US" dirty="0" smtClean="0"/>
              <a:t>Clustering</a:t>
            </a:r>
          </a:p>
          <a:p>
            <a:pPr lvl="1"/>
            <a:r>
              <a:rPr lang="en-US" dirty="0" smtClean="0"/>
              <a:t>Presents a unique challenge as compared to static or simple web content.</a:t>
            </a:r>
          </a:p>
          <a:p>
            <a:pPr lvl="1"/>
            <a:r>
              <a:rPr lang="en-US" dirty="0" smtClean="0"/>
              <a:t>Handle large volumes of requests.</a:t>
            </a:r>
          </a:p>
          <a:p>
            <a:pPr lvl="1"/>
            <a:r>
              <a:rPr lang="en-US" dirty="0" smtClean="0"/>
              <a:t>Necessary to for high availability.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</a:t>
            </a:r>
            <a:r>
              <a:rPr lang="en-US" sz="1600" dirty="0" smtClean="0"/>
              <a:t>(cont)</a:t>
            </a:r>
            <a:endParaRPr lang="en-US" sz="16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4/29/2009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94D06-8280-4B46-9EFD-DAB92893A4F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Chris Shuster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 based application servers only.</a:t>
            </a:r>
          </a:p>
          <a:p>
            <a:pPr lvl="1"/>
            <a:r>
              <a:rPr lang="en-US" dirty="0" smtClean="0"/>
              <a:t>JBoss 5 specifically was used.</a:t>
            </a:r>
          </a:p>
          <a:p>
            <a:r>
              <a:rPr lang="en-US" dirty="0" smtClean="0"/>
              <a:t>Server side load balancing architecture was evaluated only.</a:t>
            </a:r>
          </a:p>
          <a:p>
            <a:r>
              <a:rPr lang="en-US" dirty="0" smtClean="0"/>
              <a:t>Apache 2.2.x used as the director.</a:t>
            </a:r>
          </a:p>
          <a:p>
            <a:pPr lvl="1"/>
            <a:r>
              <a:rPr lang="en-US" dirty="0" smtClean="0"/>
              <a:t>Utilized the module mod_jk.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Constraints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4/29/2009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94D06-8280-4B46-9EFD-DAB92893A4F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Chris Shuster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JBoss nodes are partitioned into clusters.</a:t>
            </a:r>
          </a:p>
          <a:p>
            <a:r>
              <a:rPr lang="en-US" dirty="0" smtClean="0"/>
              <a:t>Cluster partitions can be manually or automatically created.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Clusters</a:t>
            </a:r>
            <a:endParaRPr lang="en-US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4097" name="Object 1"/>
          <p:cNvGraphicFramePr>
            <a:graphicFrameLocks noChangeAspect="1"/>
          </p:cNvGraphicFramePr>
          <p:nvPr/>
        </p:nvGraphicFramePr>
        <p:xfrm>
          <a:off x="2009775" y="3048000"/>
          <a:ext cx="5153025" cy="2800350"/>
        </p:xfrm>
        <a:graphic>
          <a:graphicData uri="http://schemas.openxmlformats.org/presentationml/2006/ole">
            <p:oleObj spid="_x0000_s4097" r:id="rId3" imgW="5155209" imgH="2803142" progId="">
              <p:embed/>
            </p:oleObj>
          </a:graphicData>
        </a:graphic>
      </p:graphicFrame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4/29/2009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94D06-8280-4B46-9EFD-DAB92893A4F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Chris Shuster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Client Side Interceptor Architecture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Server Side Load Balancing Architecture</a:t>
            </a:r>
            <a:endParaRPr lang="en-US" dirty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458788" y="2359025"/>
          <a:ext cx="4037012" cy="2112963"/>
        </p:xfrm>
        <a:graphic>
          <a:graphicData uri="http://schemas.openxmlformats.org/presentationml/2006/ole">
            <p:oleObj spid="_x0000_s21506" r:id="rId3" imgW="4972329" imgH="2602093" progId="">
              <p:embed/>
            </p:oleObj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>
            <p:ph sz="quarter" idx="4"/>
          </p:nvPr>
        </p:nvGraphicFramePr>
        <p:xfrm>
          <a:off x="4646613" y="2274888"/>
          <a:ext cx="4038600" cy="2281237"/>
        </p:xfrm>
        <a:graphic>
          <a:graphicData uri="http://schemas.openxmlformats.org/presentationml/2006/ole">
            <p:oleObj spid="_x0000_s21509" r:id="rId4" imgW="4606569" imgH="2602093" progId="">
              <p:embed/>
            </p:oleObj>
          </a:graphicData>
        </a:graphic>
      </p:graphicFrame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4/29/2009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94D06-8280-4B46-9EFD-DAB92893A4F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Chris Shuster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Director</a:t>
            </a:r>
          </a:p>
          <a:p>
            <a:pPr lvl="1"/>
            <a:r>
              <a:rPr lang="en-US" dirty="0" smtClean="0"/>
              <a:t>Apache</a:t>
            </a:r>
          </a:p>
          <a:p>
            <a:pPr lvl="2"/>
            <a:r>
              <a:rPr lang="en-US" dirty="0" smtClean="0"/>
              <a:t>Loaded with mod_jk to forward requests to the application servers.</a:t>
            </a:r>
          </a:p>
          <a:p>
            <a:pPr lvl="1"/>
            <a:r>
              <a:rPr lang="en-US" dirty="0" smtClean="0"/>
              <a:t>mod_jk</a:t>
            </a:r>
          </a:p>
          <a:p>
            <a:pPr lvl="2"/>
            <a:r>
              <a:rPr lang="en-US" dirty="0" smtClean="0"/>
              <a:t>Similar to mod_proxy.</a:t>
            </a:r>
          </a:p>
          <a:p>
            <a:pPr lvl="2"/>
            <a:r>
              <a:rPr lang="en-US" dirty="0" smtClean="0"/>
              <a:t>Supports load balancing algorithms such as weight round robin.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Server Side Load Balancing Arch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4/29/2009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94D06-8280-4B46-9EFD-DAB92893A4F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Chris Shuster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JBoss Cluster Nodes</a:t>
            </a:r>
          </a:p>
          <a:p>
            <a:pPr lvl="1"/>
            <a:r>
              <a:rPr lang="en-US" dirty="0" smtClean="0"/>
              <a:t>Configuration identical for all nodes.</a:t>
            </a:r>
          </a:p>
          <a:p>
            <a:pPr lvl="2"/>
            <a:r>
              <a:rPr lang="en-US" dirty="0" smtClean="0"/>
              <a:t>Cluster membership.</a:t>
            </a:r>
          </a:p>
          <a:p>
            <a:pPr lvl="2"/>
            <a:r>
              <a:rPr lang="en-US" dirty="0" smtClean="0"/>
              <a:t>Aware that requests are forwarded.</a:t>
            </a:r>
          </a:p>
          <a:p>
            <a:pPr lvl="2"/>
            <a:r>
              <a:rPr lang="en-US" dirty="0" smtClean="0"/>
              <a:t>Session replication for automatic failover.</a:t>
            </a:r>
          </a:p>
          <a:p>
            <a:pPr lvl="1"/>
            <a:r>
              <a:rPr lang="en-US" dirty="0" smtClean="0"/>
              <a:t>Configuration unique for each node.</a:t>
            </a:r>
          </a:p>
          <a:p>
            <a:pPr lvl="2"/>
            <a:r>
              <a:rPr lang="en-US" dirty="0" smtClean="0"/>
              <a:t>Node name.</a:t>
            </a:r>
          </a:p>
          <a:p>
            <a:pPr lvl="1"/>
            <a:r>
              <a:rPr lang="en-US" dirty="0" smtClean="0"/>
              <a:t>Each node has an identical copy of the application, usually in the form of a WAR.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Server Side Load Balancing Arch </a:t>
            </a:r>
            <a:r>
              <a:rPr lang="en-US" sz="1800" dirty="0" smtClean="0"/>
              <a:t>(cont)</a:t>
            </a:r>
            <a:endParaRPr lang="en-US" sz="18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4/29/2009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94D06-8280-4B46-9EFD-DAB92893A4F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Chris Shuster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dirty="0" smtClean="0"/>
              <a:t>Automatic failure detection and handling.</a:t>
            </a:r>
          </a:p>
          <a:p>
            <a:pPr lvl="1"/>
            <a:r>
              <a:rPr lang="en-US" dirty="0" smtClean="0"/>
              <a:t>Automatic session replication.</a:t>
            </a:r>
          </a:p>
          <a:p>
            <a:pPr lvl="1"/>
            <a:r>
              <a:rPr lang="en-US" dirty="0" smtClean="0"/>
              <a:t>Automatic distribution of the application to all nodes.</a:t>
            </a:r>
          </a:p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Single point of failure.</a:t>
            </a:r>
          </a:p>
          <a:p>
            <a:pPr lvl="1"/>
            <a:r>
              <a:rPr lang="en-US" dirty="0" smtClean="0"/>
              <a:t>Requires addition software beyond just JBoss.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4/29/2009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94D06-8280-4B46-9EFD-DAB92893A4F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Chris Shuster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988</TotalTime>
  <Words>436</Words>
  <Application>Microsoft Office PowerPoint</Application>
  <PresentationFormat>On-screen Show (4:3)</PresentationFormat>
  <Paragraphs>116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Application Server Clustering</vt:lpstr>
      <vt:lpstr>Overview</vt:lpstr>
      <vt:lpstr>Overview (cont)</vt:lpstr>
      <vt:lpstr>Research Constraints</vt:lpstr>
      <vt:lpstr>Clusters</vt:lpstr>
      <vt:lpstr>Architectures</vt:lpstr>
      <vt:lpstr>Server Side Load Balancing Arch</vt:lpstr>
      <vt:lpstr>Server Side Load Balancing Arch (cont)</vt:lpstr>
      <vt:lpstr>Pros and Cons</vt:lpstr>
      <vt:lpstr>Pros and Cons (cont)</vt:lpstr>
      <vt:lpstr>Future Research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Server Clustering</dc:title>
  <dc:creator>Chris Shuster</dc:creator>
  <cp:lastModifiedBy>Chris Shuster</cp:lastModifiedBy>
  <cp:revision>111</cp:revision>
  <dcterms:created xsi:type="dcterms:W3CDTF">2009-04-26T00:27:28Z</dcterms:created>
  <dcterms:modified xsi:type="dcterms:W3CDTF">2009-04-29T06:26:35Z</dcterms:modified>
</cp:coreProperties>
</file>